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256" r:id="rId3"/>
    <p:sldId id="273" r:id="rId4"/>
    <p:sldId id="257" r:id="rId5"/>
    <p:sldId id="258" r:id="rId6"/>
    <p:sldId id="261" r:id="rId7"/>
    <p:sldId id="263" r:id="rId8"/>
    <p:sldId id="264" r:id="rId9"/>
    <p:sldId id="265" r:id="rId10"/>
    <p:sldId id="266" r:id="rId11"/>
    <p:sldId id="272" r:id="rId12"/>
    <p:sldId id="275" r:id="rId13"/>
    <p:sldId id="278" r:id="rId14"/>
    <p:sldId id="276" r:id="rId15"/>
    <p:sldId id="269" r:id="rId16"/>
    <p:sldId id="281" r:id="rId17"/>
    <p:sldId id="280" r:id="rId18"/>
    <p:sldId id="286" r:id="rId19"/>
    <p:sldId id="277" r:id="rId20"/>
    <p:sldId id="279" r:id="rId21"/>
    <p:sldId id="282" r:id="rId22"/>
    <p:sldId id="268" r:id="rId23"/>
    <p:sldId id="270" r:id="rId24"/>
    <p:sldId id="283" r:id="rId25"/>
    <p:sldId id="284" r:id="rId26"/>
    <p:sldId id="274" r:id="rId27"/>
    <p:sldId id="285" r:id="rId28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305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20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4DB92-1259-45DD-A8DD-2B1A7CCBB2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A855835-3D12-4472-B90E-B2052FC071B8}">
      <dgm:prSet phldrT="[Szöveg]" custT="1"/>
      <dgm:spPr/>
      <dgm:t>
        <a:bodyPr/>
        <a:lstStyle/>
        <a:p>
          <a:r>
            <a:rPr lang="hu-HU" sz="3200" dirty="0" smtClean="0"/>
            <a:t>SZELLEMI</a:t>
          </a:r>
          <a:endParaRPr lang="hu-HU" sz="3200" dirty="0"/>
        </a:p>
      </dgm:t>
    </dgm:pt>
    <dgm:pt modelId="{8C070FBF-56F7-4550-BA3C-F74CC2E82708}" type="parTrans" cxnId="{E5B5C9CE-5A25-4927-B78B-BB31C92B111E}">
      <dgm:prSet/>
      <dgm:spPr/>
      <dgm:t>
        <a:bodyPr/>
        <a:lstStyle/>
        <a:p>
          <a:endParaRPr lang="hu-HU"/>
        </a:p>
      </dgm:t>
    </dgm:pt>
    <dgm:pt modelId="{76F4FCC9-9B44-4027-A970-1F7151B66C4D}" type="sibTrans" cxnId="{E5B5C9CE-5A25-4927-B78B-BB31C92B111E}">
      <dgm:prSet/>
      <dgm:spPr/>
      <dgm:t>
        <a:bodyPr/>
        <a:lstStyle/>
        <a:p>
          <a:endParaRPr lang="hu-HU"/>
        </a:p>
      </dgm:t>
    </dgm:pt>
    <dgm:pt modelId="{0E2164E2-1A23-4377-ADA5-E2F3ABF93DAD}">
      <dgm:prSet phldrT="[Szöveg]" custT="1"/>
      <dgm:spPr/>
      <dgm:t>
        <a:bodyPr/>
        <a:lstStyle/>
        <a:p>
          <a:r>
            <a:rPr lang="hu-HU" sz="4000" dirty="0" smtClean="0"/>
            <a:t>TESTI</a:t>
          </a:r>
          <a:endParaRPr lang="hu-HU" sz="4000" dirty="0"/>
        </a:p>
      </dgm:t>
    </dgm:pt>
    <dgm:pt modelId="{C84E517B-DBBD-4FD2-B388-896216E827DB}" type="parTrans" cxnId="{465F8170-6D03-4B6D-A377-660EAA96C2A5}">
      <dgm:prSet/>
      <dgm:spPr/>
      <dgm:t>
        <a:bodyPr/>
        <a:lstStyle/>
        <a:p>
          <a:endParaRPr lang="hu-HU"/>
        </a:p>
      </dgm:t>
    </dgm:pt>
    <dgm:pt modelId="{52147857-6C98-4C80-ABF4-333F168D708E}" type="sibTrans" cxnId="{465F8170-6D03-4B6D-A377-660EAA96C2A5}">
      <dgm:prSet/>
      <dgm:spPr/>
      <dgm:t>
        <a:bodyPr/>
        <a:lstStyle/>
        <a:p>
          <a:endParaRPr lang="hu-HU"/>
        </a:p>
      </dgm:t>
    </dgm:pt>
    <dgm:pt modelId="{A898C177-95C7-4ADB-B837-13384838E158}">
      <dgm:prSet phldrT="[Szöveg]" custT="1"/>
      <dgm:spPr/>
      <dgm:t>
        <a:bodyPr/>
        <a:lstStyle/>
        <a:p>
          <a:r>
            <a:rPr lang="hu-HU" sz="4400" dirty="0" smtClean="0"/>
            <a:t>SZOCIÁLIS</a:t>
          </a:r>
          <a:endParaRPr lang="hu-HU" sz="4400" dirty="0"/>
        </a:p>
      </dgm:t>
    </dgm:pt>
    <dgm:pt modelId="{9E0523E9-45D0-4BB9-8F0E-E4242D74CECE}" type="parTrans" cxnId="{2B9FE2AE-5F3D-4A24-A87D-3DFC88FBD504}">
      <dgm:prSet/>
      <dgm:spPr/>
      <dgm:t>
        <a:bodyPr/>
        <a:lstStyle/>
        <a:p>
          <a:endParaRPr lang="hu-HU"/>
        </a:p>
      </dgm:t>
    </dgm:pt>
    <dgm:pt modelId="{EBFC8DA1-27F6-4F4A-B965-FD27E7696147}" type="sibTrans" cxnId="{2B9FE2AE-5F3D-4A24-A87D-3DFC88FBD504}">
      <dgm:prSet/>
      <dgm:spPr/>
      <dgm:t>
        <a:bodyPr/>
        <a:lstStyle/>
        <a:p>
          <a:endParaRPr lang="hu-HU"/>
        </a:p>
      </dgm:t>
    </dgm:pt>
    <dgm:pt modelId="{70046BCA-7797-4FF5-9811-1315A04437D1}" type="pres">
      <dgm:prSet presAssocID="{BD34DB92-1259-45DD-A8DD-2B1A7CCBB2DD}" presName="Name0" presStyleCnt="0">
        <dgm:presLayoutVars>
          <dgm:dir/>
          <dgm:animLvl val="lvl"/>
          <dgm:resizeHandles val="exact"/>
        </dgm:presLayoutVars>
      </dgm:prSet>
      <dgm:spPr/>
    </dgm:pt>
    <dgm:pt modelId="{2508DE5C-6B01-478C-BD98-3973388BF424}" type="pres">
      <dgm:prSet presAssocID="{8A855835-3D12-4472-B90E-B2052FC071B8}" presName="Name8" presStyleCnt="0"/>
      <dgm:spPr/>
    </dgm:pt>
    <dgm:pt modelId="{779503B9-D336-4A1A-A5B9-1DC1BBB541F7}" type="pres">
      <dgm:prSet presAssocID="{8A855835-3D12-4472-B90E-B2052FC071B8}" presName="level" presStyleLbl="node1" presStyleIdx="0" presStyleCnt="3" custScaleY="9785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61CA36-FE13-415C-857D-A3A7CB4E8030}" type="pres">
      <dgm:prSet presAssocID="{8A855835-3D12-4472-B90E-B2052FC071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A344B9-2670-4CA9-89F5-1D8CAB080448}" type="pres">
      <dgm:prSet presAssocID="{0E2164E2-1A23-4377-ADA5-E2F3ABF93DAD}" presName="Name8" presStyleCnt="0"/>
      <dgm:spPr/>
    </dgm:pt>
    <dgm:pt modelId="{2D73BC82-11B5-4AB1-AF3F-9161C8F481A3}" type="pres">
      <dgm:prSet presAssocID="{0E2164E2-1A23-4377-ADA5-E2F3ABF93DA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C18FB3-9D3F-4D84-956E-F7119A555A94}" type="pres">
      <dgm:prSet presAssocID="{0E2164E2-1A23-4377-ADA5-E2F3ABF93D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0E9EA7-50C7-4F27-9033-A97386150A03}" type="pres">
      <dgm:prSet presAssocID="{A898C177-95C7-4ADB-B837-13384838E158}" presName="Name8" presStyleCnt="0"/>
      <dgm:spPr/>
    </dgm:pt>
    <dgm:pt modelId="{1C5EDDAD-D515-4A84-81CC-137D14BD3C71}" type="pres">
      <dgm:prSet presAssocID="{A898C177-95C7-4ADB-B837-13384838E15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4895B-5ED5-4453-B29D-D155762FDBCC}" type="pres">
      <dgm:prSet presAssocID="{A898C177-95C7-4ADB-B837-13384838E1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5F8170-6D03-4B6D-A377-660EAA96C2A5}" srcId="{BD34DB92-1259-45DD-A8DD-2B1A7CCBB2DD}" destId="{0E2164E2-1A23-4377-ADA5-E2F3ABF93DAD}" srcOrd="1" destOrd="0" parTransId="{C84E517B-DBBD-4FD2-B388-896216E827DB}" sibTransId="{52147857-6C98-4C80-ABF4-333F168D708E}"/>
    <dgm:cxn modelId="{40270A65-D61C-46F0-B9E9-4DB06EFD4B27}" type="presOf" srcId="{8A855835-3D12-4472-B90E-B2052FC071B8}" destId="{3361CA36-FE13-415C-857D-A3A7CB4E8030}" srcOrd="1" destOrd="0" presId="urn:microsoft.com/office/officeart/2005/8/layout/pyramid1"/>
    <dgm:cxn modelId="{E6C41434-6BE1-47CD-A9D8-6D9829301D8F}" type="presOf" srcId="{A898C177-95C7-4ADB-B837-13384838E158}" destId="{1C5EDDAD-D515-4A84-81CC-137D14BD3C71}" srcOrd="0" destOrd="0" presId="urn:microsoft.com/office/officeart/2005/8/layout/pyramid1"/>
    <dgm:cxn modelId="{14662A28-FA7D-4220-B90A-DFB0E7A198B1}" type="presOf" srcId="{BD34DB92-1259-45DD-A8DD-2B1A7CCBB2DD}" destId="{70046BCA-7797-4FF5-9811-1315A04437D1}" srcOrd="0" destOrd="0" presId="urn:microsoft.com/office/officeart/2005/8/layout/pyramid1"/>
    <dgm:cxn modelId="{9845EAF6-9159-4EEB-816F-5F3FFF748331}" type="presOf" srcId="{8A855835-3D12-4472-B90E-B2052FC071B8}" destId="{779503B9-D336-4A1A-A5B9-1DC1BBB541F7}" srcOrd="0" destOrd="0" presId="urn:microsoft.com/office/officeart/2005/8/layout/pyramid1"/>
    <dgm:cxn modelId="{3C472B43-C1FF-481E-9795-9D8758F30B8A}" type="presOf" srcId="{0E2164E2-1A23-4377-ADA5-E2F3ABF93DAD}" destId="{F3C18FB3-9D3F-4D84-956E-F7119A555A94}" srcOrd="1" destOrd="0" presId="urn:microsoft.com/office/officeart/2005/8/layout/pyramid1"/>
    <dgm:cxn modelId="{BC60C488-F2A0-4EF3-AFF7-14A2E82D09E6}" type="presOf" srcId="{A898C177-95C7-4ADB-B837-13384838E158}" destId="{EA94895B-5ED5-4453-B29D-D155762FDBCC}" srcOrd="1" destOrd="0" presId="urn:microsoft.com/office/officeart/2005/8/layout/pyramid1"/>
    <dgm:cxn modelId="{2B9FE2AE-5F3D-4A24-A87D-3DFC88FBD504}" srcId="{BD34DB92-1259-45DD-A8DD-2B1A7CCBB2DD}" destId="{A898C177-95C7-4ADB-B837-13384838E158}" srcOrd="2" destOrd="0" parTransId="{9E0523E9-45D0-4BB9-8F0E-E4242D74CECE}" sibTransId="{EBFC8DA1-27F6-4F4A-B965-FD27E7696147}"/>
    <dgm:cxn modelId="{E5B5C9CE-5A25-4927-B78B-BB31C92B111E}" srcId="{BD34DB92-1259-45DD-A8DD-2B1A7CCBB2DD}" destId="{8A855835-3D12-4472-B90E-B2052FC071B8}" srcOrd="0" destOrd="0" parTransId="{8C070FBF-56F7-4550-BA3C-F74CC2E82708}" sibTransId="{76F4FCC9-9B44-4027-A970-1F7151B66C4D}"/>
    <dgm:cxn modelId="{D368A449-0A19-4476-BFCA-302B1144E84F}" type="presOf" srcId="{0E2164E2-1A23-4377-ADA5-E2F3ABF93DAD}" destId="{2D73BC82-11B5-4AB1-AF3F-9161C8F481A3}" srcOrd="0" destOrd="0" presId="urn:microsoft.com/office/officeart/2005/8/layout/pyramid1"/>
    <dgm:cxn modelId="{197A1CCA-7C14-4CD2-B313-24F33B7D69F2}" type="presParOf" srcId="{70046BCA-7797-4FF5-9811-1315A04437D1}" destId="{2508DE5C-6B01-478C-BD98-3973388BF424}" srcOrd="0" destOrd="0" presId="urn:microsoft.com/office/officeart/2005/8/layout/pyramid1"/>
    <dgm:cxn modelId="{FC48E7A5-5FFB-4781-8595-60021A876E55}" type="presParOf" srcId="{2508DE5C-6B01-478C-BD98-3973388BF424}" destId="{779503B9-D336-4A1A-A5B9-1DC1BBB541F7}" srcOrd="0" destOrd="0" presId="urn:microsoft.com/office/officeart/2005/8/layout/pyramid1"/>
    <dgm:cxn modelId="{DEA10058-96B4-4A86-B701-E57405287602}" type="presParOf" srcId="{2508DE5C-6B01-478C-BD98-3973388BF424}" destId="{3361CA36-FE13-415C-857D-A3A7CB4E8030}" srcOrd="1" destOrd="0" presId="urn:microsoft.com/office/officeart/2005/8/layout/pyramid1"/>
    <dgm:cxn modelId="{0932477C-CCC2-4C17-B4B8-236C6F78A795}" type="presParOf" srcId="{70046BCA-7797-4FF5-9811-1315A04437D1}" destId="{6AA344B9-2670-4CA9-89F5-1D8CAB080448}" srcOrd="1" destOrd="0" presId="urn:microsoft.com/office/officeart/2005/8/layout/pyramid1"/>
    <dgm:cxn modelId="{3667CFA7-BC0F-45D9-98CE-99CB76E5D7A3}" type="presParOf" srcId="{6AA344B9-2670-4CA9-89F5-1D8CAB080448}" destId="{2D73BC82-11B5-4AB1-AF3F-9161C8F481A3}" srcOrd="0" destOrd="0" presId="urn:microsoft.com/office/officeart/2005/8/layout/pyramid1"/>
    <dgm:cxn modelId="{77795716-997A-4F3E-97DF-ED2488366CC7}" type="presParOf" srcId="{6AA344B9-2670-4CA9-89F5-1D8CAB080448}" destId="{F3C18FB3-9D3F-4D84-956E-F7119A555A94}" srcOrd="1" destOrd="0" presId="urn:microsoft.com/office/officeart/2005/8/layout/pyramid1"/>
    <dgm:cxn modelId="{B2631D38-AF11-4EFB-977A-FA03673B6BE0}" type="presParOf" srcId="{70046BCA-7797-4FF5-9811-1315A04437D1}" destId="{2E0E9EA7-50C7-4F27-9033-A97386150A03}" srcOrd="2" destOrd="0" presId="urn:microsoft.com/office/officeart/2005/8/layout/pyramid1"/>
    <dgm:cxn modelId="{003A1F40-1351-460C-A8AB-B8FE112F5D57}" type="presParOf" srcId="{2E0E9EA7-50C7-4F27-9033-A97386150A03}" destId="{1C5EDDAD-D515-4A84-81CC-137D14BD3C71}" srcOrd="0" destOrd="0" presId="urn:microsoft.com/office/officeart/2005/8/layout/pyramid1"/>
    <dgm:cxn modelId="{B6BD163E-0195-48F1-B46C-6848AE060280}" type="presParOf" srcId="{2E0E9EA7-50C7-4F27-9033-A97386150A03}" destId="{EA94895B-5ED5-4453-B29D-D155762FDB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9503B9-D336-4A1A-A5B9-1DC1BBB541F7}">
      <dsp:nvSpPr>
        <dsp:cNvPr id="0" name=""/>
        <dsp:cNvSpPr/>
      </dsp:nvSpPr>
      <dsp:spPr>
        <a:xfrm>
          <a:off x="1909846" y="0"/>
          <a:ext cx="1868938" cy="1501217"/>
        </a:xfrm>
        <a:prstGeom prst="trapezoid">
          <a:avLst>
            <a:gd name="adj" fmla="val 622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SZELLEMI</a:t>
          </a:r>
          <a:endParaRPr lang="hu-HU" sz="3200" kern="1200" dirty="0"/>
        </a:p>
      </dsp:txBody>
      <dsp:txXfrm>
        <a:off x="1909846" y="0"/>
        <a:ext cx="1868938" cy="1501217"/>
      </dsp:txXfrm>
    </dsp:sp>
    <dsp:sp modelId="{2D73BC82-11B5-4AB1-AF3F-9161C8F481A3}">
      <dsp:nvSpPr>
        <dsp:cNvPr id="0" name=""/>
        <dsp:cNvSpPr/>
      </dsp:nvSpPr>
      <dsp:spPr>
        <a:xfrm>
          <a:off x="954923" y="1501217"/>
          <a:ext cx="3778785" cy="1534076"/>
        </a:xfrm>
        <a:prstGeom prst="trapezoid">
          <a:avLst>
            <a:gd name="adj" fmla="val 622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/>
            <a:t>TESTI</a:t>
          </a:r>
          <a:endParaRPr lang="hu-HU" sz="4000" kern="1200" dirty="0"/>
        </a:p>
      </dsp:txBody>
      <dsp:txXfrm>
        <a:off x="1616210" y="1501217"/>
        <a:ext cx="2456210" cy="1534076"/>
      </dsp:txXfrm>
    </dsp:sp>
    <dsp:sp modelId="{1C5EDDAD-D515-4A84-81CC-137D14BD3C71}">
      <dsp:nvSpPr>
        <dsp:cNvPr id="0" name=""/>
        <dsp:cNvSpPr/>
      </dsp:nvSpPr>
      <dsp:spPr>
        <a:xfrm>
          <a:off x="0" y="3035294"/>
          <a:ext cx="5688632" cy="1534076"/>
        </a:xfrm>
        <a:prstGeom prst="trapezoid">
          <a:avLst>
            <a:gd name="adj" fmla="val 622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/>
            <a:t>SZOCIÁLIS</a:t>
          </a:r>
          <a:endParaRPr lang="hu-HU" sz="4400" kern="1200" dirty="0"/>
        </a:p>
      </dsp:txBody>
      <dsp:txXfrm>
        <a:off x="995510" y="3035294"/>
        <a:ext cx="3697610" cy="153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C844-F1EC-4C54-BBF4-46591311E4B4}" type="datetimeFigureOut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E9AA5-F774-4D6C-9C61-44B034FC6BA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A6C6A-0ACA-47FF-8278-92CF71475F4D}" type="datetimeFigureOut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082C-22F1-4D9B-A655-2FA63CB0942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25 éves ez a cégünk, ami a</a:t>
            </a:r>
            <a:r>
              <a:rPr lang="hu-HU" baseline="0" dirty="0" smtClean="0"/>
              <a:t>z orvosi diplománk átadásakor letett</a:t>
            </a:r>
            <a:r>
              <a:rPr lang="hu-HU" dirty="0" smtClean="0"/>
              <a:t> </a:t>
            </a:r>
            <a:r>
              <a:rPr lang="hu-HU" dirty="0" err="1" smtClean="0"/>
              <a:t>hyppokratesi</a:t>
            </a:r>
            <a:r>
              <a:rPr lang="hu-HU" dirty="0" smtClean="0"/>
              <a:t> eskü szellemében működik, folyamatosan. </a:t>
            </a:r>
          </a:p>
          <a:p>
            <a:r>
              <a:rPr lang="hu-HU" dirty="0" smtClean="0"/>
              <a:t>15 éves sebészi,</a:t>
            </a:r>
            <a:r>
              <a:rPr lang="hu-HU" baseline="0" dirty="0" smtClean="0"/>
              <a:t> majd 20 éves egészségügyi menedzseri tevékenységem során az egészségügy valamennyi (jó/rossz) oldalával megismerkedtem. </a:t>
            </a:r>
          </a:p>
          <a:p>
            <a:r>
              <a:rPr lang="hu-HU" baseline="0" dirty="0" smtClean="0"/>
              <a:t>Az elmúlt 20 év során az egyetemi „kémiai és biokémiai” analitikus szemléletű „tüneti” orvoslásból a holisztikus, szintetizáló orvoslás irányába fordultam.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információ és tudás bárki által aktívan összegyűjthető,</a:t>
            </a:r>
            <a:r>
              <a:rPr lang="hu-HU" baseline="0" dirty="0" smtClean="0"/>
              <a:t> de szakavatott orvosi tanácsadótól készen is megkapható. Napjainkban a betegbizalom azonban lecsökkent az orvosok iránt, mert erősen anyagiassá váltak, hálapénzre utaznak illetve sokan a gyógyszergyárak fizetett ügynökei lettek valamint szűk terület szakbarbárjaként indokolatlan kezeléseket, műtéteket javasolnak a nagy bevétel reményében..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egészség a szervezet </a:t>
            </a:r>
            <a:r>
              <a:rPr lang="hu-HU" dirty="0" err="1" smtClean="0"/>
              <a:t>homeostasisának</a:t>
            </a:r>
            <a:r>
              <a:rPr lang="hu-HU" baseline="0" dirty="0" smtClean="0"/>
              <a:t> helyreállításával </a:t>
            </a:r>
            <a:r>
              <a:rPr lang="hu-HU" baseline="0" dirty="0" err="1" smtClean="0"/>
              <a:t>kezdődik.Ezen</a:t>
            </a:r>
            <a:r>
              <a:rPr lang="hu-HU" baseline="0" dirty="0" smtClean="0"/>
              <a:t> az ábrán csak a „jéghegy csúcsa” van. Szervezetünk egy nagyon bonyolult „</a:t>
            </a:r>
            <a:r>
              <a:rPr lang="hu-HU" baseline="0" dirty="0" err="1" smtClean="0"/>
              <a:t>sokismeretlenes</a:t>
            </a:r>
            <a:r>
              <a:rPr lang="hu-HU" baseline="0" dirty="0" smtClean="0"/>
              <a:t>” kaotikus rendszer, aminek komplex matematikai modellezésére képtelenek a mai tudósok. Még az egysejtű élet alapjait, keletkezését sem nagyon értjük, hát még az emberi szervezet összetettségét. Nem is célszerű tehát ezt a bonyolult rendszert belülről vizsgálni, hanem inkább a test jó és egészséges működésének külső feltételei felől érdemes közelíteni ezt a kérdést.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Ezen</a:t>
            </a:r>
            <a:r>
              <a:rPr lang="hu-HU" baseline="0" dirty="0" smtClean="0"/>
              <a:t> az ö</a:t>
            </a:r>
            <a:r>
              <a:rPr lang="hu-HU" dirty="0" smtClean="0"/>
              <a:t>sszefoglaló ábrán a körcikkelyek területe mutatja a főbb „egészség” komponenseket,</a:t>
            </a:r>
            <a:r>
              <a:rPr lang="hu-HU" baseline="0" dirty="0" smtClean="0"/>
              <a:t> összetevőket. Érdekes látni, hogy a bal oldali félkör kizárólag szellemi és szociális komponenseket tartalmaz. Érdekes és találó is az, hogy az érzelmi +természet és az alvás körcikkelyek valamint a testmozgás és a stressz is egymással szemben vannak. Ezek ugyanis igencsak összefüggenek egymással. Érdemes felhívni a figyelmet az étkezés és a vízfogyasztás (PH) nagy jelentőségére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 holisztikus, egyben „étkezés centrikus” modell kissé leegyszerűsíti az „egészség” fogalmát. A tányéron pl.</a:t>
            </a:r>
            <a:r>
              <a:rPr lang="hu-HU" baseline="0" dirty="0" smtClean="0"/>
              <a:t> </a:t>
            </a:r>
            <a:r>
              <a:rPr lang="hu-HU" dirty="0" smtClean="0"/>
              <a:t>a teljes kiőrlésű szénhidrátok (</a:t>
            </a:r>
            <a:r>
              <a:rPr lang="hu-HU" dirty="0" err="1" smtClean="0"/>
              <a:t>whole</a:t>
            </a:r>
            <a:r>
              <a:rPr lang="hu-HU" dirty="0" smtClean="0"/>
              <a:t> </a:t>
            </a:r>
            <a:r>
              <a:rPr lang="hu-HU" dirty="0" err="1" smtClean="0"/>
              <a:t>grains</a:t>
            </a:r>
            <a:r>
              <a:rPr lang="hu-HU" dirty="0" smtClean="0"/>
              <a:t>) csökkentése</a:t>
            </a:r>
            <a:r>
              <a:rPr lang="hu-HU" baseline="0" dirty="0" smtClean="0"/>
              <a:t> mellett</a:t>
            </a:r>
            <a:r>
              <a:rPr lang="hu-HU" dirty="0" smtClean="0"/>
              <a:t> a zsírokat (omega-3 stb.) is ide kellene „beemelni” A tányér szegélyén pedig a „karrier” és „spiritualitás” rész szerintem átfogalmazásra szorul. A spiritualitás</a:t>
            </a:r>
            <a:r>
              <a:rPr lang="hu-HU" baseline="0" dirty="0" smtClean="0"/>
              <a:t> helyett a jól informált proaktív cselekvőképességet, konfliktuskezelést és bátor problémamegoldást, a karrier helyett pedig az önállóság, azaz a független egzisztenciális és gazdasági szabadság fogalmát tenném be ide.</a:t>
            </a:r>
            <a:r>
              <a:rPr lang="hu-HU" dirty="0" smtClean="0"/>
              <a:t> </a:t>
            </a:r>
          </a:p>
          <a:p>
            <a:r>
              <a:rPr lang="hu-HU" dirty="0" smtClean="0"/>
              <a:t>a tányérra.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Minden- mindennel összefügg</a:t>
            </a:r>
            <a:r>
              <a:rPr lang="hu-HU" baseline="0" dirty="0" smtClean="0"/>
              <a:t> ( a </a:t>
            </a:r>
            <a:r>
              <a:rPr lang="hu-HU" baseline="0" dirty="0" err="1" smtClean="0"/>
              <a:t>szervezünkben</a:t>
            </a:r>
            <a:r>
              <a:rPr lang="hu-HU" baseline="0" dirty="0" smtClean="0"/>
              <a:t> is). Ezért nemcsak „6”, hanem akár „66” jele is lehet a betegség(</a:t>
            </a:r>
            <a:r>
              <a:rPr lang="hu-HU" baseline="0" dirty="0" err="1" smtClean="0"/>
              <a:t>ek</a:t>
            </a:r>
            <a:r>
              <a:rPr lang="hu-HU" baseline="0" dirty="0" smtClean="0"/>
              <a:t>) elindulásának. Egy „egyensúlyban lévő” szervezet is kopik, öregedik. Képzeljük el, hogy milyen „rombolást” okozhat ezután az, ha valami rosszat teszünk  –szándékosan vagy öntudatlanul -.</a:t>
            </a:r>
          </a:p>
          <a:p>
            <a:r>
              <a:rPr lang="hu-HU" baseline="0" dirty="0" smtClean="0"/>
              <a:t>Pl. túlesszük, túlkalorizáljuk magunkat és/vagy „</a:t>
            </a:r>
            <a:r>
              <a:rPr lang="hu-HU" baseline="0" dirty="0" err="1" smtClean="0"/>
              <a:t>junk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food</a:t>
            </a:r>
            <a:r>
              <a:rPr lang="hu-HU" baseline="0" dirty="0" smtClean="0"/>
              <a:t>”</a:t>
            </a:r>
            <a:r>
              <a:rPr lang="hu-HU" baseline="0" dirty="0" err="1" smtClean="0"/>
              <a:t>-okat</a:t>
            </a:r>
            <a:r>
              <a:rPr lang="hu-HU" baseline="0" dirty="0" smtClean="0"/>
              <a:t> eszünk (Mc </a:t>
            </a:r>
            <a:r>
              <a:rPr lang="hu-HU" baseline="0" dirty="0" err="1" smtClean="0"/>
              <a:t>Donalds</a:t>
            </a:r>
            <a:r>
              <a:rPr lang="hu-HU" baseline="0" dirty="0" smtClean="0"/>
              <a:t>), nem iszunk elég folyadékot (vizet), és amit iszunk az is cukros, ételszínezékes stb..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Csak egy példa : Mit okoz a nagy háj ? Az elzsírosodott , kövér test zsírsejtjei a fenti (sokszor még nem is ismert) hormonokat, aktív </a:t>
            </a:r>
            <a:r>
              <a:rPr lang="hu-HU" baseline="0" dirty="0" err="1" smtClean="0"/>
              <a:t>polipeptideket</a:t>
            </a:r>
            <a:r>
              <a:rPr lang="hu-HU" baseline="0" dirty="0" smtClean="0"/>
              <a:t> és enzimeket kezdenek el termelni, amik teljesen felborítják a szervezetünk metabolizmusát. Többek között </a:t>
            </a:r>
            <a:r>
              <a:rPr lang="hu-HU" baseline="0" dirty="0" err="1" smtClean="0"/>
              <a:t>magasvérnyomást</a:t>
            </a:r>
            <a:r>
              <a:rPr lang="hu-HU" baseline="0" dirty="0" smtClean="0"/>
              <a:t>, osteoporosist, cukorbetegséget és autoimmun gyulladásokat indítanak el a szervezetünkben.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Nyilván jó lenne, ha visszafordítható lenne.. De azért van remény</a:t>
            </a:r>
            <a:r>
              <a:rPr lang="hu-HU" baseline="0" dirty="0" smtClean="0"/>
              <a:t> a pozitív változásokra.</a:t>
            </a:r>
          </a:p>
          <a:p>
            <a:r>
              <a:rPr lang="hu-HU" u="sng" baseline="0" dirty="0" smtClean="0"/>
              <a:t>Egy biztos </a:t>
            </a:r>
            <a:r>
              <a:rPr lang="hu-HU" baseline="0" dirty="0" smtClean="0"/>
              <a:t>: „</a:t>
            </a:r>
            <a:r>
              <a:rPr lang="hu-HU" baseline="0" dirty="0" err="1" smtClean="0"/>
              <a:t>egycsapásra</a:t>
            </a:r>
            <a:r>
              <a:rPr lang="hu-HU" baseline="0" dirty="0" smtClean="0"/>
              <a:t>” semmi sem javul meg és semmi sem fordítható vissza ill. szüntethető meg. </a:t>
            </a:r>
          </a:p>
          <a:p>
            <a:r>
              <a:rPr lang="hu-HU" baseline="0" dirty="0" smtClean="0"/>
              <a:t>Ahogy a betegség is évek-évtizedek alatt, alattomosan fejlődött ki, úgy a folyamatok visszafordítása, a gyógyulás is időt vesz igénybe. </a:t>
            </a:r>
          </a:p>
          <a:p>
            <a:r>
              <a:rPr lang="hu-HU" baseline="0" dirty="0" smtClean="0"/>
              <a:t>Persze ez a pozitív változás is csak szívós és következetes </a:t>
            </a:r>
            <a:r>
              <a:rPr lang="hu-HU" baseline="0" dirty="0" err="1" smtClean="0"/>
              <a:t>életmód-étrend-testmozgás</a:t>
            </a:r>
            <a:r>
              <a:rPr lang="hu-HU" baseline="0" dirty="0" smtClean="0"/>
              <a:t> változtatással  indul meg és vezet majd jó eredményre.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Legfontosabb a reális és konkrét célok kijelölése</a:t>
            </a:r>
            <a:r>
              <a:rPr lang="hu-HU" baseline="0" dirty="0" smtClean="0"/>
              <a:t> a korunknak, évjáratunknak (30+, 40+, 50+, 60+) megfelelően.</a:t>
            </a:r>
          </a:p>
          <a:p>
            <a:r>
              <a:rPr lang="hu-HU" baseline="0" dirty="0" smtClean="0"/>
              <a:t>A fenti célok túl általánosak. Ugyanis </a:t>
            </a:r>
            <a:r>
              <a:rPr lang="hu-HU" baseline="0" dirty="0" smtClean="0"/>
              <a:t>mindenkinek </a:t>
            </a:r>
            <a:r>
              <a:rPr lang="hu-HU" baseline="0" dirty="0" smtClean="0"/>
              <a:t>más és más a problémája is, a betegsége is.</a:t>
            </a:r>
          </a:p>
          <a:p>
            <a:r>
              <a:rPr lang="hu-HU" baseline="0" dirty="0" smtClean="0"/>
              <a:t>A személyre szabott orvosi szaktanácsadás ezt a </a:t>
            </a:r>
            <a:r>
              <a:rPr lang="hu-HU" b="1" baseline="0" dirty="0" smtClean="0"/>
              <a:t>cél-pontosítást </a:t>
            </a:r>
            <a:r>
              <a:rPr lang="hu-HU" baseline="0" dirty="0" smtClean="0"/>
              <a:t>nyújtja minden gyógyulni vágyónak.</a:t>
            </a:r>
          </a:p>
          <a:p>
            <a:r>
              <a:rPr lang="hu-HU" baseline="0" dirty="0" smtClean="0"/>
              <a:t>Azonban a személyes célokat és azok prioritási sorrendjét mindenkinek magának kell megfogalmaznia.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Miben is segíthet Önnek/Neked az</a:t>
            </a:r>
            <a:r>
              <a:rPr lang="hu-HU" baseline="0" dirty="0" smtClean="0"/>
              <a:t> orvos szaktanácsadó 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intellektuális megközelítés a „holisztikus” kapcsolatrendszerét az egyes faktoroknak</a:t>
            </a:r>
            <a:r>
              <a:rPr lang="hu-HU" baseline="0" dirty="0" smtClean="0"/>
              <a:t> </a:t>
            </a:r>
            <a:r>
              <a:rPr lang="hu-HU" dirty="0" smtClean="0"/>
              <a:t>ugyan jól megmutatja, azonban sem ezek egymáshoz viszonyított</a:t>
            </a:r>
            <a:r>
              <a:rPr lang="hu-HU" baseline="0" dirty="0" smtClean="0"/>
              <a:t> arányát, sem az egyes faktorok belső tartalmát nem taglalják.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Hyppokrates</a:t>
            </a:r>
            <a:r>
              <a:rPr lang="hu-HU" dirty="0" smtClean="0"/>
              <a:t> a mai orvoslás</a:t>
            </a:r>
            <a:r>
              <a:rPr lang="hu-HU" baseline="0" dirty="0" smtClean="0"/>
              <a:t> atyja ókori görög orvos volt, aki Kosz szigetén született i.e. 460.-ban. A mai végzős orvosok is a diploma átvételekor „</a:t>
            </a:r>
            <a:r>
              <a:rPr lang="hu-HU" baseline="0" dirty="0" err="1" smtClean="0"/>
              <a:t>hyppokrateszi</a:t>
            </a:r>
            <a:r>
              <a:rPr lang="hu-HU" baseline="0" dirty="0" smtClean="0"/>
              <a:t> esküt” tesznek le a hivatásuk megkezdése előtt. Ez a fogadalom a betegek üdve és azok hasznára, a dietetikus rendelést az egészségükért folytasson</a:t>
            </a:r>
            <a:r>
              <a:rPr lang="hu-HU" dirty="0" smtClean="0"/>
              <a:t> az orvos</a:t>
            </a:r>
            <a:r>
              <a:rPr lang="hu-HU" baseline="0" dirty="0" smtClean="0"/>
              <a:t>, a személyes titkaik </a:t>
            </a:r>
            <a:r>
              <a:rPr lang="hu-HU" baseline="0" dirty="0" err="1" smtClean="0"/>
              <a:t>at</a:t>
            </a:r>
            <a:r>
              <a:rPr lang="hu-HU" baseline="0" dirty="0" smtClean="0"/>
              <a:t> pedig köteles megtartani. Összefoglalva : „ a beteg java a legfőbb törvény.”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Sokkal szemléletesebb és érthetőbb ez a „fekete doboz”</a:t>
            </a:r>
            <a:r>
              <a:rPr lang="hu-HU" baseline="0" dirty="0" smtClean="0"/>
              <a:t> modell</a:t>
            </a:r>
            <a:r>
              <a:rPr lang="hu-HU" baseline="0" smtClean="0"/>
              <a:t>.</a:t>
            </a:r>
            <a:r>
              <a:rPr lang="hu-HU" smtClean="0"/>
              <a:t> </a:t>
            </a:r>
            <a:r>
              <a:rPr lang="hu-HU" smtClean="0"/>
              <a:t>Ugyanis </a:t>
            </a:r>
            <a:r>
              <a:rPr lang="hu-HU" dirty="0" smtClean="0"/>
              <a:t>amit a szervezetünk</a:t>
            </a:r>
            <a:r>
              <a:rPr lang="hu-HU" baseline="0" dirty="0" smtClean="0"/>
              <a:t> (ez a bonyolult és intelligens fekete doboz) </a:t>
            </a:r>
            <a:r>
              <a:rPr lang="hu-HU" dirty="0" smtClean="0"/>
              <a:t>a környezetéből felvesz azok az „inputok”,</a:t>
            </a:r>
            <a:r>
              <a:rPr lang="hu-HU" baseline="0" dirty="0" smtClean="0"/>
              <a:t> azaz a „nyersanyagok és energiák”, </a:t>
            </a:r>
            <a:r>
              <a:rPr lang="hu-HU" baseline="0" dirty="0" err="1" smtClean="0"/>
              <a:t>fizikai-kémiai-biológiai</a:t>
            </a:r>
            <a:r>
              <a:rPr lang="hu-HU" baseline="0" dirty="0" smtClean="0"/>
              <a:t> ingerek stb. A fekete doboz ezeket feldolgozva adja majd ki azokat az „output”</a:t>
            </a:r>
            <a:r>
              <a:rPr lang="hu-HU" baseline="0" dirty="0" err="1" smtClean="0"/>
              <a:t>-okat</a:t>
            </a:r>
            <a:r>
              <a:rPr lang="hu-HU" baseline="0" dirty="0" smtClean="0"/>
              <a:t>, ami az anyagcsere végtermékek mellett a szellemi és testi állapotjelzőkön keresztül „</a:t>
            </a:r>
            <a:r>
              <a:rPr lang="hu-HU" baseline="0" dirty="0" err="1" smtClean="0"/>
              <a:t>egészség-jólét-boldogság</a:t>
            </a:r>
            <a:r>
              <a:rPr lang="hu-HU" baseline="0" dirty="0" smtClean="0"/>
              <a:t>” fogalmaival jelölünk.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Mikor lesznek jók az outputok 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Hyppokrates</a:t>
            </a:r>
            <a:r>
              <a:rPr lang="hu-HU" dirty="0" smtClean="0"/>
              <a:t> több</a:t>
            </a:r>
            <a:r>
              <a:rPr lang="hu-HU" baseline="0" dirty="0" smtClean="0"/>
              <a:t> mint</a:t>
            </a:r>
            <a:r>
              <a:rPr lang="hu-HU" dirty="0" smtClean="0"/>
              <a:t> 2400 éve tanította</a:t>
            </a:r>
            <a:r>
              <a:rPr lang="hu-HU" baseline="0" dirty="0" smtClean="0"/>
              <a:t> már mindenkinek, hogy „az ételed legyen a gyógyszered és gyógyszered legyen az ételed.” Sajnos e tanításhoz hűtlen lett a mai modern „kémiai” orvoslás  és a </a:t>
            </a:r>
            <a:r>
              <a:rPr lang="hu-HU" baseline="0" smtClean="0"/>
              <a:t>gasztronomia! </a:t>
            </a:r>
            <a:r>
              <a:rPr lang="hu-HU" baseline="0" dirty="0" smtClean="0"/>
              <a:t>Pedig súlyos hiba ez. Szervezetünk élettani folyamatai és a genetikánk néhány évezred alatt ugyanis </a:t>
            </a:r>
            <a:r>
              <a:rPr lang="hu-HU" baseline="0" dirty="0" err="1" smtClean="0"/>
              <a:t>mitsem</a:t>
            </a:r>
            <a:r>
              <a:rPr lang="hu-HU" baseline="0" dirty="0" smtClean="0"/>
              <a:t> változott.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Újkori</a:t>
            </a:r>
            <a:r>
              <a:rPr lang="hu-HU" baseline="0" dirty="0" smtClean="0"/>
              <a:t> </a:t>
            </a:r>
            <a:r>
              <a:rPr lang="hu-HU" dirty="0" smtClean="0"/>
              <a:t>szemléletünk szerint az egészség</a:t>
            </a:r>
            <a:r>
              <a:rPr lang="hu-HU" baseline="0" dirty="0" smtClean="0"/>
              <a:t> több, mint a betegségek </a:t>
            </a:r>
            <a:r>
              <a:rPr lang="hu-HU" baseline="0" dirty="0" smtClean="0"/>
              <a:t>hiánya. A </a:t>
            </a:r>
            <a:r>
              <a:rPr lang="hu-HU" baseline="0" dirty="0" smtClean="0"/>
              <a:t>holisztikus szemléletű egészség és jólét fogalma igen összetett. Általánosságban is igaz a komplex rendszerekre, így az élő szervezetekre is, hogy az egész több mint a részei összessége. Ezt felejtik el manapság a „mélyben”, azaz a genomban kutakodó, molekuláris, atomi szinten vizsgálódó kutatók.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Ennek a piramisnak a csúcsa a tudat, a szellem. Minden ugyanis a fejünkben dől el.</a:t>
            </a:r>
            <a:r>
              <a:rPr lang="hu-HU" baseline="0" dirty="0" smtClean="0"/>
              <a:t> Az történik a testünkkel és a sorsunkkal, amit mi elhatározunk és ahogy mi cselekszünk. Az egyiptomi piramisok csúcsán is egy arany kúp volt, ami csillogott a napfényben, körbesugározta a fényt. A mi szellemünk is ilyen.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jóléti piramis alapját a reálgazdasági javak adják.</a:t>
            </a:r>
            <a:r>
              <a:rPr lang="hu-HU" baseline="0" dirty="0" smtClean="0"/>
              <a:t> Tehát a gazdaság kell legyen az emberért és nem fordítva : ember (mint fogaskerék) a gazdasági gépezet működtetéséért. Sajnos a mai világunk nem ilyen emberközpontú, hanem pénz és hatalom centrikus.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piramis csúcsán lévő szellemi komponensek közül a számunkra lényeges az információ és tudás, ami a helyes döntésekhez, a motivációhoz és a</a:t>
            </a:r>
            <a:r>
              <a:rPr lang="hu-HU" baseline="0" dirty="0" smtClean="0"/>
              <a:t> jó irányú</a:t>
            </a:r>
            <a:r>
              <a:rPr lang="hu-HU" dirty="0" smtClean="0"/>
              <a:t> cselekvéshez</a:t>
            </a:r>
            <a:r>
              <a:rPr lang="hu-HU" baseline="0" dirty="0" smtClean="0"/>
              <a:t> szükséges. Terv nélkül ház nem épülhet fel, tudás nélkül jó döntés és jó cselekvés nem kezdődhet..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szellemi nagytakarítás mellett a testi nagytakarítást is el kell indítanunk.</a:t>
            </a:r>
          </a:p>
          <a:p>
            <a:r>
              <a:rPr lang="hu-HU" dirty="0" smtClean="0"/>
              <a:t>Látható, hogy milyen sok múlik saját magunkon és a mi döntéseinken. Ne hárítsuk el tehát magunkról ennek a nagy</a:t>
            </a:r>
            <a:r>
              <a:rPr lang="hu-HU" baseline="0" dirty="0" smtClean="0"/>
              <a:t> felelősségét 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Ép testben ép lélek vagy inkább ép lélek ép testet ad. Csak lelkileg és testileg egészséges ember tudja megteremteni maga és családja létbiztonságát. Választó polgárként</a:t>
            </a:r>
            <a:r>
              <a:rPr lang="hu-HU" baseline="0" dirty="0" smtClean="0"/>
              <a:t> van azonban csak indirekt ráhatása a többi három állami kötelezettségre (ezzel most mi nem foglalkozunk).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082C-22F1-4D9B-A655-2FA63CB0942F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C711-4B45-4343-A34F-6FB5809A73D4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F3DA-05B9-4A47-A67D-AEEDD33BD289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507A-61E4-4A74-BA1D-488A8FB892B9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D5D-0CC4-4C42-B810-64B8C9831F83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E6B1-3819-4186-A49F-958FE773C3FB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80CD-39D1-491C-A875-0644D91C64E3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EF61-CF2A-4D23-B2E5-EEDA68579C4F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E10E-7568-4D13-8138-AE39E6FEF3CC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D2A-B139-43D7-B29E-9D1D7BA44DF4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188-420A-4410-AB0A-3EE3800EEA77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98-F701-4C3A-90F8-36A5C583DB4F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A184-2CC2-4796-97DF-D479704E54E8}" type="datetime1">
              <a:rPr lang="hu-HU" smtClean="0"/>
              <a:pPr/>
              <a:t>2015.03.30.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Cserkeszőlő 2015. március 28.-29.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90BB-EF38-45D3-B1EB-894087AEC23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64706"/>
            <a:ext cx="7772400" cy="3096343"/>
          </a:xfrm>
        </p:spPr>
        <p:txBody>
          <a:bodyPr>
            <a:normAutofit fontScale="90000"/>
          </a:bodyPr>
          <a:lstStyle/>
          <a:p>
            <a:r>
              <a:rPr lang="hu-HU" b="1" i="1" dirty="0" smtClean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                                                     </a:t>
            </a:r>
            <a:br>
              <a:rPr lang="hu-HU" b="1" i="1" dirty="0" smtClean="0"/>
            </a:b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HYPPOKRATES CONSULTING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err="1" smtClean="0">
                <a:solidFill>
                  <a:srgbClr val="FF0000"/>
                </a:solidFill>
              </a:rPr>
              <a:t>www.hyppokrates.hu</a:t>
            </a:r>
            <a:r>
              <a:rPr lang="hu-HU" b="1" i="1" dirty="0" smtClean="0">
                <a:solidFill>
                  <a:srgbClr val="FF0000"/>
                </a:solidFill>
              </a:rPr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i="1" dirty="0" smtClean="0"/>
              <a:t>Dr. Uhrik Tibor </a:t>
            </a:r>
            <a:r>
              <a:rPr lang="hu-HU" sz="3600" b="1" i="1" dirty="0" err="1" smtClean="0"/>
              <a:t>MSc</a:t>
            </a:r>
            <a:r>
              <a:rPr lang="hu-HU" sz="3600" b="1" i="1" dirty="0" smtClean="0"/>
              <a:t>.</a:t>
            </a:r>
            <a:br>
              <a:rPr lang="hu-HU" sz="3600" b="1" i="1" dirty="0" smtClean="0"/>
            </a:br>
            <a:r>
              <a:rPr lang="hu-HU" sz="3600" b="1" i="1" dirty="0" smtClean="0"/>
              <a:t>orvos szaktanácsadó</a:t>
            </a:r>
            <a:r>
              <a:rPr lang="hu-HU" sz="3600" b="1" dirty="0" smtClean="0"/>
              <a:t> </a:t>
            </a:r>
            <a:r>
              <a:rPr lang="hu-HU" b="1" dirty="0" smtClean="0"/>
              <a:t>                                                                     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Háromszög 4"/>
          <p:cNvSpPr/>
          <p:nvPr/>
        </p:nvSpPr>
        <p:spPr>
          <a:xfrm rot="10800000">
            <a:off x="3851920" y="980730"/>
            <a:ext cx="1728192" cy="1353299"/>
          </a:xfrm>
          <a:prstGeom prst="triangle">
            <a:avLst>
              <a:gd name="adj" fmla="val 52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EGÉSZSÉG-TUDATOSSÁG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600202"/>
            <a:ext cx="7056784" cy="4349080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 </a:t>
            </a:r>
            <a:r>
              <a:rPr lang="hu-HU" sz="3600" u="sng" dirty="0" smtClean="0"/>
              <a:t>Alapja</a:t>
            </a:r>
            <a:r>
              <a:rPr lang="hu-HU" sz="3600" dirty="0" smtClean="0"/>
              <a:t> : </a:t>
            </a:r>
            <a:r>
              <a:rPr lang="hu-HU" sz="3600" b="1" dirty="0" smtClean="0">
                <a:solidFill>
                  <a:srgbClr val="0070C0"/>
                </a:solidFill>
              </a:rPr>
              <a:t>Információ és tudás a szervezetünk</a:t>
            </a:r>
          </a:p>
          <a:p>
            <a:pPr>
              <a:buNone/>
            </a:pP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anatómiai felépítéséről</a:t>
            </a:r>
          </a:p>
          <a:p>
            <a:r>
              <a:rPr lang="hu-HU" dirty="0" smtClean="0"/>
              <a:t>élettani működéséről, folyamatairól</a:t>
            </a:r>
          </a:p>
          <a:p>
            <a:r>
              <a:rPr lang="hu-HU" dirty="0" smtClean="0"/>
              <a:t>alapvető szükségleteiről  ( táplálék, víz, mozgás..)</a:t>
            </a:r>
          </a:p>
          <a:p>
            <a:r>
              <a:rPr lang="hu-HU" dirty="0" smtClean="0"/>
              <a:t>építőköveiről  (aminosavak, </a:t>
            </a:r>
            <a:r>
              <a:rPr lang="hu-HU" dirty="0" err="1" smtClean="0"/>
              <a:t>lipopoteinek</a:t>
            </a:r>
            <a:r>
              <a:rPr lang="hu-HU" dirty="0" smtClean="0"/>
              <a:t>, vitaminok…)</a:t>
            </a:r>
          </a:p>
          <a:p>
            <a:r>
              <a:rPr lang="hu-HU" dirty="0" smtClean="0"/>
              <a:t>folyadéktereiről  (vér, nyirok, szövetközti tér, bélnedvek..)</a:t>
            </a:r>
          </a:p>
          <a:p>
            <a:r>
              <a:rPr lang="hu-HU" dirty="0" smtClean="0"/>
              <a:t>káros „civilizációs” </a:t>
            </a:r>
            <a:r>
              <a:rPr lang="hu-HU" dirty="0" err="1" smtClean="0"/>
              <a:t>stresszorokról</a:t>
            </a:r>
            <a:r>
              <a:rPr lang="hu-HU" dirty="0" smtClean="0"/>
              <a:t> (verseny , karrier, pénz, hatalom )</a:t>
            </a:r>
          </a:p>
          <a:p>
            <a:r>
              <a:rPr lang="hu-HU" dirty="0" smtClean="0"/>
              <a:t>káros külső ingerekről  (pszichés, fizikai, kémiai, biológiai..)</a:t>
            </a:r>
          </a:p>
          <a:p>
            <a:r>
              <a:rPr lang="hu-HU" dirty="0" smtClean="0"/>
              <a:t>gyulladást okozó antigénekről (autoimmun </a:t>
            </a:r>
            <a:r>
              <a:rPr lang="hu-HU" dirty="0" err="1" smtClean="0"/>
              <a:t>foly</a:t>
            </a:r>
            <a:r>
              <a:rPr lang="hu-HU" dirty="0" smtClean="0"/>
              <a:t>.)</a:t>
            </a:r>
          </a:p>
          <a:p>
            <a:r>
              <a:rPr lang="hu-HU" dirty="0" smtClean="0"/>
              <a:t>stb..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 / EGÉSZSÉG 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pic>
        <p:nvPicPr>
          <p:cNvPr id="5122" name="Picture 2" descr="C:\Users\Tibor\Documents\Hyppokrates\Orvosi Health Coaching\healthmode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6"/>
            <a:ext cx="6840760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„EGÉSZ-SÉG” KOMPLEXITÁSA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pic>
        <p:nvPicPr>
          <p:cNvPr id="8194" name="Picture 2" descr="C:\Users\Tibor\Documents\Hyppokrates\Orvosi Health Coaching\wheel-300x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55272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HOLISZTIKUS  „HARMÓNIA”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Tibor\Documents\Hyppokrates\Orvosi Health Coaching\wholistic-harmony-nutrition-plat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132" y="1600202"/>
            <a:ext cx="610122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BETEGSÉG „6” SZUBKLINIKAI JELE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pic>
        <p:nvPicPr>
          <p:cNvPr id="9218" name="Picture 2" descr="C:\Users\Tibor\Documents\Hyppokrates\Orvosi Health Coaching\six_subclinical_signs_model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55272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zsírsejtek hormontermelése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ibor\Documents\Hyppokrates\Orvosi Health Coaching\FatCellHormon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3"/>
            <a:ext cx="640871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idő „kereke” megfordítható-e ?</a:t>
            </a:r>
            <a:r>
              <a:rPr lang="hu-H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/>
              <a:t> 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6724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9600" dirty="0" smtClean="0"/>
              <a:t>                                        Nem, de lassítható !</a:t>
            </a:r>
          </a:p>
          <a:p>
            <a:pPr>
              <a:buNone/>
            </a:pPr>
            <a:endParaRPr lang="hu-HU" sz="9600" u="sng" dirty="0" smtClean="0"/>
          </a:p>
          <a:p>
            <a:pPr>
              <a:buNone/>
            </a:pPr>
            <a:r>
              <a:rPr lang="hu-HU" sz="9600" b="1" dirty="0" smtClean="0"/>
              <a:t>           </a:t>
            </a:r>
            <a:r>
              <a:rPr lang="hu-HU" sz="9600" b="1" u="sng" dirty="0" smtClean="0"/>
              <a:t>Szervezetünk kóros folyamatai is megállíthatóak  </a:t>
            </a:r>
            <a:r>
              <a:rPr lang="hu-HU" sz="9600" u="sng" dirty="0" smtClean="0"/>
              <a:t>pl.</a:t>
            </a:r>
          </a:p>
          <a:p>
            <a:pPr>
              <a:buNone/>
            </a:pPr>
            <a:r>
              <a:rPr lang="hu-HU" sz="9600" dirty="0" smtClean="0"/>
              <a:t>                 - csökkenthető a súlyunk (zsírpárnák)</a:t>
            </a:r>
          </a:p>
          <a:p>
            <a:pPr>
              <a:buNone/>
            </a:pPr>
            <a:r>
              <a:rPr lang="hu-HU" sz="9600" dirty="0" smtClean="0"/>
              <a:t>                 - rugalmasabbá tehetjük az izmainkat </a:t>
            </a:r>
          </a:p>
          <a:p>
            <a:pPr>
              <a:buNone/>
            </a:pPr>
            <a:r>
              <a:rPr lang="hu-HU" sz="9600" dirty="0" smtClean="0"/>
              <a:t>                 - gyulladásos gócokat kiirthatjuk (fogak, stb.)</a:t>
            </a:r>
          </a:p>
          <a:p>
            <a:pPr>
              <a:buNone/>
            </a:pPr>
            <a:r>
              <a:rPr lang="hu-HU" sz="9600" dirty="0" smtClean="0"/>
              <a:t>                 - anyagcserénket normalizálhatjuk</a:t>
            </a:r>
          </a:p>
          <a:p>
            <a:pPr>
              <a:buNone/>
            </a:pPr>
            <a:r>
              <a:rPr lang="hu-HU" sz="9600" dirty="0" smtClean="0"/>
              <a:t>                 - frissebbé tehetjük az elménket (tanulás, kreativitás)</a:t>
            </a:r>
          </a:p>
          <a:p>
            <a:pPr>
              <a:buNone/>
            </a:pPr>
            <a:r>
              <a:rPr lang="hu-HU" sz="9600" dirty="0" smtClean="0"/>
              <a:t>                 - gondtalanabbak lehetünk (konfliktus kezelés)</a:t>
            </a:r>
          </a:p>
          <a:p>
            <a:pPr>
              <a:buNone/>
            </a:pPr>
            <a:r>
              <a:rPr lang="hu-HU" sz="9600" dirty="0" smtClean="0"/>
              <a:t>                 - harmonikusabb életet élhetünk (család, szeretet )</a:t>
            </a:r>
          </a:p>
          <a:p>
            <a:pPr>
              <a:buNone/>
            </a:pPr>
            <a:r>
              <a:rPr lang="hu-HU" sz="9600" dirty="0" smtClean="0"/>
              <a:t>                 - egzisztenciális biztonságunk is javulhat</a:t>
            </a:r>
          </a:p>
          <a:p>
            <a:pPr>
              <a:buNone/>
            </a:pPr>
            <a:r>
              <a:rPr lang="hu-HU" sz="4500" dirty="0" smtClean="0"/>
              <a:t>                 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940966"/>
          </a:xfrm>
        </p:spPr>
        <p:txBody>
          <a:bodyPr>
            <a:normAutofit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 A VÁGYOTT CÉLJAINK ?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7824" y="1600202"/>
            <a:ext cx="4464496" cy="4349080"/>
          </a:xfrm>
        </p:spPr>
        <p:txBody>
          <a:bodyPr>
            <a:normAutofit/>
          </a:bodyPr>
          <a:lstStyle/>
          <a:p>
            <a:r>
              <a:rPr lang="hu-HU" dirty="0" smtClean="0"/>
              <a:t>karcsúság</a:t>
            </a:r>
          </a:p>
          <a:p>
            <a:r>
              <a:rPr lang="hu-HU" dirty="0" smtClean="0"/>
              <a:t>fiatalos ruganyosság </a:t>
            </a:r>
          </a:p>
          <a:p>
            <a:r>
              <a:rPr lang="hu-HU" dirty="0" smtClean="0"/>
              <a:t>szikrázó elme </a:t>
            </a:r>
          </a:p>
          <a:p>
            <a:r>
              <a:rPr lang="hu-HU" dirty="0" smtClean="0"/>
              <a:t>harmónia </a:t>
            </a:r>
          </a:p>
          <a:p>
            <a:r>
              <a:rPr lang="hu-HU" b="1" dirty="0" smtClean="0"/>
              <a:t>gyógyulás</a:t>
            </a:r>
            <a:endParaRPr lang="hu-HU" dirty="0" smtClean="0"/>
          </a:p>
          <a:p>
            <a:r>
              <a:rPr lang="hu-HU" b="1" dirty="0" smtClean="0"/>
              <a:t>egészség</a:t>
            </a:r>
            <a:endParaRPr lang="hu-HU" dirty="0" smtClean="0"/>
          </a:p>
          <a:p>
            <a:r>
              <a:rPr lang="hu-HU" b="1" dirty="0" smtClean="0"/>
              <a:t>jólét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Cserkeszőlő 2015. március 28.-29.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ORVOS  SZAKTANÁCSADÓ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i="1" dirty="0" smtClean="0"/>
              <a:t>                                                               </a:t>
            </a:r>
            <a:br>
              <a:rPr lang="hu-HU" i="1" dirty="0" smtClean="0"/>
            </a:br>
            <a:endParaRPr lang="hu-HU" i="1" dirty="0" smtClean="0"/>
          </a:p>
          <a:p>
            <a:pPr algn="just">
              <a:buNone/>
            </a:pPr>
            <a:r>
              <a:rPr lang="hu-HU" i="1" dirty="0" smtClean="0"/>
              <a:t>      Egy </a:t>
            </a:r>
            <a:r>
              <a:rPr lang="hu-HU" b="1" i="1" dirty="0" smtClean="0"/>
              <a:t>kreatív, személyre szabott </a:t>
            </a:r>
            <a:r>
              <a:rPr lang="hu-HU" i="1" dirty="0" smtClean="0"/>
              <a:t>folyamat során a </a:t>
            </a:r>
            <a:r>
              <a:rPr lang="hu-HU" b="1" i="1" dirty="0" smtClean="0"/>
              <a:t>szaktanácsadó</a:t>
            </a:r>
            <a:r>
              <a:rPr lang="hu-HU" i="1" dirty="0" smtClean="0"/>
              <a:t> segít abban hogy maximalizáld személyes és szakmai lehetőségeidet, teljesítményedet, mely által javul majd az életminőséged is. </a:t>
            </a:r>
            <a:br>
              <a:rPr lang="hu-HU" i="1" dirty="0" smtClean="0"/>
            </a:br>
            <a:endParaRPr lang="hu-HU" i="1" dirty="0" smtClean="0"/>
          </a:p>
          <a:p>
            <a:pPr algn="just">
              <a:buNone/>
            </a:pPr>
            <a:r>
              <a:rPr lang="hu-HU" i="1" dirty="0" smtClean="0"/>
              <a:t>       A szaktanácsadó egy olyan </a:t>
            </a:r>
            <a:r>
              <a:rPr lang="hu-HU" b="1" i="1" dirty="0" smtClean="0"/>
              <a:t>személyes támogató</a:t>
            </a:r>
            <a:r>
              <a:rPr lang="hu-HU" i="1" dirty="0" smtClean="0"/>
              <a:t>, aki az ügyfél egyediségét figyelembe véve segít kitűzni a megfelelő </a:t>
            </a:r>
            <a:r>
              <a:rPr lang="hu-HU" b="1" i="1" dirty="0" smtClean="0"/>
              <a:t>célokat</a:t>
            </a:r>
            <a:r>
              <a:rPr lang="hu-HU" i="1" dirty="0" smtClean="0"/>
              <a:t>, és megtalálni a megvalósításhoz szükséges </a:t>
            </a:r>
            <a:r>
              <a:rPr lang="hu-HU" b="1" i="1" dirty="0" smtClean="0"/>
              <a:t>saját utat,</a:t>
            </a:r>
            <a:r>
              <a:rPr lang="hu-HU" i="1" dirty="0" smtClean="0"/>
              <a:t> saját megoldásokat. </a:t>
            </a:r>
            <a:br>
              <a:rPr lang="hu-HU" i="1" dirty="0" smtClean="0"/>
            </a:br>
            <a:endParaRPr lang="hu-HU" i="1" dirty="0" smtClean="0"/>
          </a:p>
          <a:p>
            <a:pPr>
              <a:buNone/>
            </a:pPr>
            <a:r>
              <a:rPr lang="hu-HU" i="1" dirty="0" smtClean="0"/>
              <a:t>       Az </a:t>
            </a:r>
            <a:r>
              <a:rPr lang="hu-HU" b="1" i="1" dirty="0" smtClean="0"/>
              <a:t>orvos szaktanácsadó </a:t>
            </a:r>
            <a:r>
              <a:rPr lang="hu-HU" i="1" dirty="0" smtClean="0"/>
              <a:t>olyan egyéni ügyfelekkel és csoportokkal dolgozik, akik az </a:t>
            </a:r>
            <a:r>
              <a:rPr lang="hu-HU" b="1" i="1" dirty="0" smtClean="0"/>
              <a:t>életmódjukat</a:t>
            </a:r>
            <a:r>
              <a:rPr lang="hu-HU" i="1" dirty="0" smtClean="0"/>
              <a:t> akarják megváltoztatni, és az </a:t>
            </a:r>
            <a:r>
              <a:rPr lang="hu-HU" b="1" i="1" dirty="0" smtClean="0"/>
              <a:t>egészségüket</a:t>
            </a:r>
            <a:r>
              <a:rPr lang="hu-HU" i="1" dirty="0" smtClean="0"/>
              <a:t> akarják a lehető legjobb szintre felhozni. Az orvos az ügyfeleknek segít átadni azt a </a:t>
            </a:r>
            <a:r>
              <a:rPr lang="hu-HU" b="1" i="1" dirty="0" smtClean="0"/>
              <a:t>motivációt</a:t>
            </a:r>
            <a:r>
              <a:rPr lang="hu-HU" i="1" dirty="0" smtClean="0"/>
              <a:t> valamint azokat a holisztikus szempontokat és konkrét eszközöket, amellyel  a páciensek elérik (elérhetik) a testi és lelki egészségük  kapcsán kitűzött céljaikat. 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Intellektuális </a:t>
            </a:r>
            <a:b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wellness-megközelítés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42" name="Picture 2" descr="C:\Users\Tibor\Documents\Hyppokrates\Orvosi Health Coaching\wellness-coachin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00202"/>
            <a:ext cx="568863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852937"/>
            <a:ext cx="7772400" cy="747514"/>
          </a:xfrm>
        </p:spPr>
        <p:txBody>
          <a:bodyPr>
            <a:noAutofit/>
          </a:bodyPr>
          <a:lstStyle/>
          <a:p>
            <a:r>
              <a:rPr lang="hu-HU" b="1" i="1" dirty="0">
                <a:solidFill>
                  <a:schemeClr val="accent4">
                    <a:lumMod val="75000"/>
                  </a:schemeClr>
                </a:solidFill>
              </a:rPr>
              <a:t>„ EGÉSZSÉGET MINDENKINEK ”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4">
                    <a:lumMod val="75000"/>
                  </a:schemeClr>
                </a:solidFill>
              </a:rPr>
            </a:br>
            <a:endParaRPr lang="hu-H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 lnSpcReduction="10000"/>
          </a:bodyPr>
          <a:lstStyle/>
          <a:p>
            <a:endParaRPr lang="hu-HU" sz="2400" b="1" dirty="0" smtClean="0">
              <a:solidFill>
                <a:schemeClr val="tx1"/>
              </a:solidFill>
            </a:endParaRPr>
          </a:p>
          <a:p>
            <a:r>
              <a:rPr lang="hu-HU" sz="2400" b="1" dirty="0" smtClean="0">
                <a:solidFill>
                  <a:schemeClr val="tx1"/>
                </a:solidFill>
              </a:rPr>
              <a:t>ORVOSI </a:t>
            </a:r>
            <a:r>
              <a:rPr lang="hu-HU" sz="2400" b="1" dirty="0">
                <a:solidFill>
                  <a:schemeClr val="tx1"/>
                </a:solidFill>
              </a:rPr>
              <a:t>TANÁCSADÁS  ÉS  ÉLETMÓD PROGRAM</a:t>
            </a:r>
            <a:endParaRPr lang="hu-HU" sz="2400" b="1" i="1" dirty="0" smtClean="0">
              <a:solidFill>
                <a:schemeClr val="tx1"/>
              </a:solidFill>
            </a:endParaRPr>
          </a:p>
          <a:p>
            <a:r>
              <a:rPr lang="hu-HU" sz="2200" i="1" dirty="0" smtClean="0">
                <a:solidFill>
                  <a:schemeClr val="tx1"/>
                </a:solidFill>
              </a:rPr>
              <a:t>( holisztikus </a:t>
            </a:r>
            <a:r>
              <a:rPr lang="hu-HU" sz="2200" i="1" dirty="0">
                <a:solidFill>
                  <a:schemeClr val="tx1"/>
                </a:solidFill>
              </a:rPr>
              <a:t>orvosi </a:t>
            </a:r>
            <a:r>
              <a:rPr lang="hu-HU" sz="2200" i="1" dirty="0" smtClean="0">
                <a:solidFill>
                  <a:schemeClr val="tx1"/>
                </a:solidFill>
              </a:rPr>
              <a:t>szaktanácsadás )</a:t>
            </a:r>
          </a:p>
          <a:p>
            <a:r>
              <a:rPr lang="hu-HU" sz="2200" i="1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hu-HU" sz="2200" b="1" i="1" dirty="0" smtClean="0">
                <a:solidFill>
                  <a:schemeClr val="tx1"/>
                </a:solidFill>
              </a:rPr>
              <a:t>DR. UHRIK TIBOR </a:t>
            </a:r>
            <a:r>
              <a:rPr lang="hu-HU" sz="2200" b="1" i="1" dirty="0" err="1" smtClean="0">
                <a:solidFill>
                  <a:schemeClr val="tx1"/>
                </a:solidFill>
              </a:rPr>
              <a:t>MSc</a:t>
            </a:r>
            <a:r>
              <a:rPr lang="hu-HU" sz="2200" b="1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sz="1900" b="1" i="1" dirty="0" err="1" smtClean="0">
                <a:solidFill>
                  <a:schemeClr val="tx1"/>
                </a:solidFill>
              </a:rPr>
              <a:t>Hyppokrates</a:t>
            </a:r>
            <a:r>
              <a:rPr lang="hu-HU" sz="1900" b="1" i="1" dirty="0" smtClean="0">
                <a:solidFill>
                  <a:schemeClr val="tx1"/>
                </a:solidFill>
              </a:rPr>
              <a:t> Consulting       </a:t>
            </a:r>
            <a:endParaRPr lang="hu-HU" sz="19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ibor\Desktop\Hippokratesz.ké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8"/>
            <a:ext cx="1656184" cy="1800200"/>
          </a:xfrm>
          <a:prstGeom prst="rect">
            <a:avLst/>
          </a:prstGeom>
          <a:noFill/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Cserkeszőlő  2015. március 28.-29.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SZERVEZETÜNK  EGY</a:t>
            </a:r>
            <a:b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INTELLIGENS „FEKETE DOBOZ”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Tibor\Documents\Hyppokrates\Orvosi Health Coaching\blackbox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6"/>
            <a:ext cx="6264696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CÉLOK = OUTPUT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4"/>
            <a:ext cx="8075240" cy="420933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 smtClean="0"/>
              <a:t>    </a:t>
            </a:r>
            <a:r>
              <a:rPr lang="hu-HU" i="1" dirty="0" smtClean="0"/>
              <a:t>A szervezetünk ami egy intelligens „fekete doboz” akkor tudja az általunk kívánt „célokat”, azaz a kimeneti outputokat kiadni (magából), ha a </a:t>
            </a:r>
            <a:r>
              <a:rPr lang="hu-HU" b="1" i="1" dirty="0" smtClean="0"/>
              <a:t>beviteli oldalon (input) </a:t>
            </a:r>
            <a:r>
              <a:rPr lang="hu-HU" i="1" dirty="0" smtClean="0"/>
              <a:t>az ehhez </a:t>
            </a:r>
            <a:r>
              <a:rPr lang="hu-HU" i="1" smtClean="0"/>
              <a:t>szükséges valamennyi </a:t>
            </a:r>
            <a:r>
              <a:rPr lang="hu-HU" i="1" dirty="0" smtClean="0"/>
              <a:t>alkatrészt, alapanyagot, faktort (információ, tudás, víz, táplálék, vitamin, nyomelem, izommunka stb.) bevisszük, azaz  rendszeresen megadjuk ezeket neki.</a:t>
            </a:r>
            <a:endParaRPr lang="hu-HU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Orvosi  szaktanácsadás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ibor\Documents\Hyppokrates\Orvosi Health Coaching\Health-coaching-clinical-mode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92" y="1600202"/>
            <a:ext cx="75132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EGÉSZSÉG -CÉLOK  KIJELÖLÉSE</a:t>
            </a:r>
            <a:b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szakértő segítségével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Tibor\Documents\Hyppokrates\Orvosi Health Coaching\HealthCoach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3"/>
            <a:ext cx="712879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EGÉSZSÉG CÉLOK 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Együtt fogalmazzuk meg..</a:t>
            </a:r>
          </a:p>
          <a:p>
            <a:r>
              <a:rPr lang="hu-HU" dirty="0" smtClean="0"/>
              <a:t>Együtt értelmezzük ezek alapjait, feltételeit..</a:t>
            </a:r>
          </a:p>
          <a:p>
            <a:r>
              <a:rPr lang="hu-HU" dirty="0" smtClean="0"/>
              <a:t>Együtt tervezzük meg a végrehajtás lépéseit..</a:t>
            </a:r>
          </a:p>
          <a:p>
            <a:r>
              <a:rPr lang="hu-HU" dirty="0" smtClean="0"/>
              <a:t>Motivációs „fogódzókat” alakítunk ki pl.</a:t>
            </a:r>
          </a:p>
          <a:p>
            <a:pPr>
              <a:buNone/>
            </a:pPr>
            <a:r>
              <a:rPr lang="hu-HU" sz="2400" dirty="0" smtClean="0"/>
              <a:t>         „ ha egészséges leszek , akkor egy jó munkát találok..”</a:t>
            </a:r>
          </a:p>
          <a:p>
            <a:pPr>
              <a:buNone/>
            </a:pPr>
            <a:r>
              <a:rPr lang="hu-HU" sz="2400" dirty="0" smtClean="0"/>
              <a:t>          „ha lefogyok, akkor egy csinos barátom lesz..”</a:t>
            </a:r>
          </a:p>
          <a:p>
            <a:pPr>
              <a:buNone/>
            </a:pPr>
            <a:r>
              <a:rPr lang="hu-HU" sz="2400" dirty="0" smtClean="0"/>
              <a:t>          „ha sportolok, akkor jó baráti társaságba kerülök..”</a:t>
            </a:r>
          </a:p>
          <a:p>
            <a:pPr>
              <a:buNone/>
            </a:pPr>
            <a:r>
              <a:rPr lang="hu-HU" sz="2400" dirty="0" smtClean="0"/>
              <a:t>         „ ha megoldom a problémáimat, kevesebb stresszem lesz”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ÉS…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…ha ebbe az Egészségklubba rendszeresen eljárok, akkor találkozhatom hozzám hasonló egészség-tudatos, gyógyulni vágyó, motivált honfitársaimmal valamint segítő trénerekkel, orvos-szakértőkkel is.</a:t>
            </a:r>
            <a:endParaRPr lang="hu-HU" dirty="0"/>
          </a:p>
        </p:txBody>
      </p:sp>
      <p:pic>
        <p:nvPicPr>
          <p:cNvPr id="9" name="Picture 2" descr="C:\Users\Tibor\Documents\Hyppokrates\Orvosi Health Coaching\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4"/>
            <a:ext cx="2808312" cy="2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82154"/>
          </a:xfrm>
        </p:spPr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„ERŐ” VELEM VAN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Tibor\Documents\Hyppokrates\Orvosi Health Coaching\Motiváció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4" y="16002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27363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txBody>
          <a:bodyPr/>
          <a:lstStyle/>
          <a:p>
            <a:r>
              <a:rPr lang="hu-H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 A  FIGYELMET !</a:t>
            </a:r>
            <a:br>
              <a:rPr lang="hu-H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www.hyppokrates.hu</a:t>
            </a:r>
            <a:endParaRPr lang="hu-H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ublic\Pictures\Sample Pictures\Ko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314434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2"/>
            <a:ext cx="8229600" cy="1656184"/>
          </a:xfrm>
        </p:spPr>
        <p:txBody>
          <a:bodyPr>
            <a:normAutofit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ÉTELED  LEGYEN  A GYÓGYSZERED !</a:t>
            </a:r>
            <a:b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Hyppokrates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i.e. 400</a:t>
            </a:r>
            <a:endParaRPr lang="hu-H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Tibor\Documents\Hyppokrates\Orvosi Health Coaching\Hippokrates.mondás.angolu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96306"/>
            <a:ext cx="5112568" cy="382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EGÉSZ-SÉG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4"/>
            <a:ext cx="8229600" cy="4209331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hu-HU" i="1" dirty="0" smtClean="0"/>
              <a:t>Nem a betegségek hiánya</a:t>
            </a:r>
          </a:p>
          <a:p>
            <a:r>
              <a:rPr lang="hu-HU" i="1" dirty="0" smtClean="0"/>
              <a:t>WHO : szellemi + testi + szociális jólét állapota</a:t>
            </a:r>
          </a:p>
          <a:p>
            <a:r>
              <a:rPr lang="hu-HU" i="1" dirty="0" smtClean="0"/>
              <a:t>Analitikus kontra szintetikus szemlélet</a:t>
            </a:r>
          </a:p>
          <a:p>
            <a:r>
              <a:rPr lang="hu-HU" i="1" dirty="0" smtClean="0"/>
              <a:t>Az „egész” több mint a „részek összessége”</a:t>
            </a:r>
          </a:p>
          <a:p>
            <a:r>
              <a:rPr lang="hu-HU" i="1" dirty="0" smtClean="0"/>
              <a:t>Holisztikus megközelítés </a:t>
            </a:r>
            <a:r>
              <a:rPr lang="hu-HU" sz="2400" i="1" dirty="0" smtClean="0"/>
              <a:t>(</a:t>
            </a:r>
            <a:r>
              <a:rPr lang="hu-HU" i="1" dirty="0" smtClean="0"/>
              <a:t> </a:t>
            </a:r>
            <a:r>
              <a:rPr lang="hu-HU" sz="2400" i="1" dirty="0" err="1" smtClean="0"/>
              <a:t>holosz</a:t>
            </a:r>
            <a:r>
              <a:rPr lang="hu-HU" sz="2400" i="1" dirty="0" smtClean="0"/>
              <a:t> = teljes  </a:t>
            </a:r>
            <a:r>
              <a:rPr lang="hu-HU" sz="2400" i="1" dirty="0" err="1" smtClean="0"/>
              <a:t>gör</a:t>
            </a:r>
            <a:r>
              <a:rPr lang="hu-HU" sz="2400" i="1" dirty="0" smtClean="0"/>
              <a:t>.)</a:t>
            </a:r>
          </a:p>
          <a:p>
            <a:pPr>
              <a:buNone/>
            </a:pPr>
            <a:r>
              <a:rPr lang="hu-HU" sz="1600" i="1" dirty="0" smtClean="0"/>
              <a:t>                    </a:t>
            </a:r>
            <a:r>
              <a:rPr lang="hu-HU" sz="2000" i="1" dirty="0" smtClean="0"/>
              <a:t>-  fizikai állapot                                   -  énkép</a:t>
            </a:r>
          </a:p>
          <a:p>
            <a:pPr>
              <a:buNone/>
            </a:pPr>
            <a:r>
              <a:rPr lang="hu-HU" sz="2000" i="1" dirty="0"/>
              <a:t> </a:t>
            </a:r>
            <a:r>
              <a:rPr lang="hu-HU" sz="2000" i="1" dirty="0" smtClean="0"/>
              <a:t>               -  pszichés állapot                              -  motivációk</a:t>
            </a:r>
          </a:p>
          <a:p>
            <a:pPr>
              <a:buNone/>
            </a:pPr>
            <a:r>
              <a:rPr lang="hu-HU" sz="2000" i="1" dirty="0"/>
              <a:t> </a:t>
            </a:r>
            <a:r>
              <a:rPr lang="hu-HU" sz="2000" i="1" dirty="0" smtClean="0"/>
              <a:t>               - szociális állapot                               -  együttműködési problémák </a:t>
            </a:r>
          </a:p>
          <a:p>
            <a:pPr>
              <a:buNone/>
            </a:pPr>
            <a:r>
              <a:rPr lang="hu-HU" sz="2000" i="1" dirty="0" smtClean="0"/>
              <a:t>                - környezet                                          -  kreativitás, </a:t>
            </a:r>
            <a:r>
              <a:rPr lang="hu-HU" sz="2000" i="1" dirty="0" err="1" smtClean="0"/>
              <a:t>rugalmassság</a:t>
            </a:r>
            <a:endParaRPr lang="hu-HU" sz="2000" i="1" dirty="0" smtClean="0"/>
          </a:p>
          <a:p>
            <a:pPr>
              <a:buNone/>
            </a:pPr>
            <a:r>
              <a:rPr lang="hu-HU" sz="2000" i="1" dirty="0"/>
              <a:t> </a:t>
            </a:r>
            <a:r>
              <a:rPr lang="hu-HU" sz="2000" i="1" dirty="0" smtClean="0"/>
              <a:t>               - családi viszonyok                             -  probléma megoldó képesség …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LÉT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1763688" y="1556794"/>
          <a:ext cx="568863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  <p:pic>
        <p:nvPicPr>
          <p:cNvPr id="5" name="Kép 4" descr="jóléti-piram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379" y="0"/>
            <a:ext cx="68272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716016" y="1700809"/>
            <a:ext cx="360040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SZELLEMI  JÓLÉT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2"/>
            <a:ext cx="6840760" cy="45259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hu-HU" dirty="0" smtClean="0"/>
              <a:t>Tudat                             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</a:t>
            </a:r>
            <a:r>
              <a:rPr lang="hu-HU" dirty="0" smtClean="0"/>
              <a:t>                              </a:t>
            </a:r>
          </a:p>
          <a:p>
            <a:r>
              <a:rPr lang="hu-HU" dirty="0" smtClean="0"/>
              <a:t>Erkölcs                                      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</a:t>
            </a:r>
          </a:p>
          <a:p>
            <a:r>
              <a:rPr lang="hu-HU" dirty="0" smtClean="0"/>
              <a:t>Értékrend</a:t>
            </a:r>
          </a:p>
          <a:p>
            <a:r>
              <a:rPr lang="hu-HU" dirty="0" smtClean="0"/>
              <a:t>Hit</a:t>
            </a:r>
          </a:p>
          <a:p>
            <a:r>
              <a:rPr lang="hu-HU" dirty="0" smtClean="0"/>
              <a:t>Lélek                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egészségtudatosság</a:t>
            </a:r>
          </a:p>
          <a:p>
            <a:r>
              <a:rPr lang="hu-HU" dirty="0" smtClean="0"/>
              <a:t>Szabadság</a:t>
            </a:r>
          </a:p>
          <a:p>
            <a:r>
              <a:rPr lang="hu-HU" dirty="0" smtClean="0"/>
              <a:t>Közösségi élet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7236296" y="2996952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555776" y="2852937"/>
            <a:ext cx="42484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555776" y="2852937"/>
            <a:ext cx="43204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2627784" y="2852938"/>
            <a:ext cx="4176464" cy="22322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627784" y="2924944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600203"/>
            <a:ext cx="6624736" cy="40610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/>
              <a:t>Genetikai tényezők                   5 %</a:t>
            </a:r>
          </a:p>
          <a:p>
            <a:r>
              <a:rPr lang="hu-HU" dirty="0" smtClean="0"/>
              <a:t>Egészségügy, gyógyszerek      15 %</a:t>
            </a:r>
          </a:p>
          <a:p>
            <a:r>
              <a:rPr lang="hu-HU" b="1" dirty="0" smtClean="0"/>
              <a:t> Életmód, életvitel</a:t>
            </a:r>
          </a:p>
          <a:p>
            <a:r>
              <a:rPr lang="hu-HU" b="1" dirty="0" smtClean="0"/>
              <a:t> Táplálkozás                              80 %</a:t>
            </a:r>
          </a:p>
          <a:p>
            <a:r>
              <a:rPr lang="hu-HU" b="1" dirty="0" smtClean="0"/>
              <a:t> Testmozgás</a:t>
            </a:r>
          </a:p>
          <a:p>
            <a:r>
              <a:rPr lang="hu-HU" b="1" dirty="0" smtClean="0"/>
              <a:t> Pihenés, </a:t>
            </a:r>
            <a:r>
              <a:rPr lang="hu-HU" b="1" dirty="0" err="1" smtClean="0"/>
              <a:t>relax</a:t>
            </a:r>
            <a:r>
              <a:rPr lang="hu-HU" b="1" dirty="0" smtClean="0"/>
              <a:t> , </a:t>
            </a:r>
            <a:r>
              <a:rPr lang="hu-HU" b="1" dirty="0" err="1" smtClean="0"/>
              <a:t>sz.idő</a:t>
            </a:r>
            <a:endParaRPr lang="hu-HU" b="1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  JÓLÉT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Cserkeszőlő 2015. március 28.-29.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Jobb oldali kapcsos zárójel 11"/>
          <p:cNvSpPr/>
          <p:nvPr/>
        </p:nvSpPr>
        <p:spPr>
          <a:xfrm>
            <a:off x="5796136" y="2924944"/>
            <a:ext cx="288032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SZOCIÁLIS JÓLÉT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600202"/>
            <a:ext cx="6408712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LÉTBIZTONSÁG</a:t>
            </a:r>
            <a:r>
              <a:rPr lang="hu-HU" dirty="0" smtClean="0"/>
              <a:t> : </a:t>
            </a:r>
          </a:p>
          <a:p>
            <a:pPr>
              <a:buNone/>
            </a:pPr>
            <a:r>
              <a:rPr lang="hu-HU" dirty="0" smtClean="0"/>
              <a:t>                  - munka </a:t>
            </a:r>
          </a:p>
          <a:p>
            <a:pPr>
              <a:buNone/>
            </a:pPr>
            <a:r>
              <a:rPr lang="hu-HU" dirty="0" smtClean="0"/>
              <a:t>                  - otthon </a:t>
            </a:r>
          </a:p>
          <a:p>
            <a:pPr>
              <a:buNone/>
            </a:pPr>
            <a:r>
              <a:rPr lang="hu-HU" dirty="0" smtClean="0"/>
              <a:t>                  - gyermeknevelés</a:t>
            </a:r>
          </a:p>
          <a:p>
            <a:pPr>
              <a:buNone/>
            </a:pPr>
            <a:r>
              <a:rPr lang="hu-HU" dirty="0" smtClean="0"/>
              <a:t>                  - időskori biztonság</a:t>
            </a:r>
          </a:p>
          <a:p>
            <a:pPr>
              <a:buNone/>
            </a:pPr>
            <a:r>
              <a:rPr lang="hu-HU" dirty="0" smtClean="0"/>
              <a:t>                  - szociális biztonság</a:t>
            </a:r>
          </a:p>
          <a:p>
            <a:r>
              <a:rPr lang="hu-HU" dirty="0" smtClean="0"/>
              <a:t>JOGBIZTONSÁG</a:t>
            </a:r>
          </a:p>
          <a:p>
            <a:r>
              <a:rPr lang="hu-HU" dirty="0" smtClean="0"/>
              <a:t>KÖZBIZTONSÁG</a:t>
            </a:r>
          </a:p>
          <a:p>
            <a:r>
              <a:rPr lang="hu-HU" dirty="0" smtClean="0"/>
              <a:t>KÖZSZOLGÁLTATÁSOK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Cserkeszőlő 2015. március 28.-29.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2012</Words>
  <Application>Microsoft Office PowerPoint</Application>
  <PresentationFormat>Diavetítés a képernyőre (4:3 oldalarány)</PresentationFormat>
  <Paragraphs>197</Paragraphs>
  <Slides>27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                                                             HYPPOKRATES CONSULTING www.hyppokrates.hu   Dr. Uhrik Tibor MSc. orvos szaktanácsadó                                                                         </vt:lpstr>
      <vt:lpstr>„ EGÉSZSÉGET MINDENKINEK ” </vt:lpstr>
      <vt:lpstr>ÉTELED  LEGYEN  A GYÓGYSZERED ! Hyppokrates  i.e. 400</vt:lpstr>
      <vt:lpstr>EGÉSZ-SÉG</vt:lpstr>
      <vt:lpstr>JÓ LÉT</vt:lpstr>
      <vt:lpstr>6. dia</vt:lpstr>
      <vt:lpstr>SZELLEMI  JÓLÉT</vt:lpstr>
      <vt:lpstr>TESTI  JÓLÉT</vt:lpstr>
      <vt:lpstr>SZOCIÁLIS JÓLÉT</vt:lpstr>
      <vt:lpstr>EGÉSZSÉG-TUDATOSSÁG</vt:lpstr>
      <vt:lpstr>HOMEOSTASIS / EGÉSZSÉG </vt:lpstr>
      <vt:lpstr>AZ „EGÉSZ-SÉG” KOMPLEXITÁSA</vt:lpstr>
      <vt:lpstr>HOLISZTIKUS  „HARMÓNIA”</vt:lpstr>
      <vt:lpstr>BETEGSÉG „6” SZUBKLINIKAI JELE</vt:lpstr>
      <vt:lpstr>zsírsejtek hormontermelése</vt:lpstr>
      <vt:lpstr>  Az idő „kereke” megfordítható-e ?    </vt:lpstr>
      <vt:lpstr>MIK A VÁGYOTT CÉLJAINK ?</vt:lpstr>
      <vt:lpstr>ORVOS  SZAKTANÁCSADÓ</vt:lpstr>
      <vt:lpstr>Intellektuális  wellness-megközelítés</vt:lpstr>
      <vt:lpstr>SZERVEZETÜNK  EGY INTELLIGENS „FEKETE DOBOZ”</vt:lpstr>
      <vt:lpstr>CÉLOK = OUTPUT</vt:lpstr>
      <vt:lpstr>Orvosi  szaktanácsadás</vt:lpstr>
      <vt:lpstr>EGÉSZSÉG -CÉLOK  KIJELÖLÉSE szakértő segítségével</vt:lpstr>
      <vt:lpstr>EGÉSZSÉG CÉLOK </vt:lpstr>
      <vt:lpstr>ÉS…</vt:lpstr>
      <vt:lpstr>AZ „ERŐ” VELEM VAN</vt:lpstr>
      <vt:lpstr>KÖSZÖNÖM  A  FIGYELMET !      www.hyppokrates.hu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 EGÉSZSÉGET MINDENKINEK ”</dc:title>
  <dc:creator>Tibor</dc:creator>
  <cp:lastModifiedBy>Tibor</cp:lastModifiedBy>
  <cp:revision>229</cp:revision>
  <dcterms:created xsi:type="dcterms:W3CDTF">2015-03-18T06:12:09Z</dcterms:created>
  <dcterms:modified xsi:type="dcterms:W3CDTF">2015-03-30T09:11:51Z</dcterms:modified>
</cp:coreProperties>
</file>